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81" r:id="rId3"/>
    <p:sldId id="292" r:id="rId4"/>
    <p:sldId id="294" r:id="rId5"/>
    <p:sldId id="295" r:id="rId6"/>
    <p:sldId id="258" r:id="rId7"/>
    <p:sldId id="259" r:id="rId8"/>
    <p:sldId id="285" r:id="rId9"/>
    <p:sldId id="273" r:id="rId10"/>
    <p:sldId id="260" r:id="rId11"/>
    <p:sldId id="283" r:id="rId12"/>
    <p:sldId id="262" r:id="rId13"/>
    <p:sldId id="276" r:id="rId14"/>
    <p:sldId id="267" r:id="rId15"/>
    <p:sldId id="286" r:id="rId16"/>
    <p:sldId id="289" r:id="rId17"/>
    <p:sldId id="277" r:id="rId18"/>
    <p:sldId id="287" r:id="rId19"/>
    <p:sldId id="293" r:id="rId20"/>
    <p:sldId id="296" r:id="rId21"/>
    <p:sldId id="290" r:id="rId22"/>
    <p:sldId id="297" r:id="rId23"/>
    <p:sldId id="288" r:id="rId24"/>
    <p:sldId id="291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chemeClr val="accent2"/>
                </a:solidFill>
              </a:rPr>
              <a:t>ОГЭ-2022 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химии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499176" cy="17526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>
                <a:solidFill>
                  <a:schemeClr val="accent2"/>
                </a:solidFill>
              </a:rPr>
              <a:t>и изменения в сравнении с ОГЭ-2020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491505"/>
              </p:ext>
            </p:extLst>
          </p:nvPr>
        </p:nvGraphicFramePr>
        <p:xfrm>
          <a:off x="467544" y="1988840"/>
          <a:ext cx="8136135" cy="4419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КИМ-2022</a:t>
                      </a:r>
                      <a:r>
                        <a:rPr lang="ru-RU" sz="2000" baseline="0" dirty="0"/>
                        <a:t> и </a:t>
                      </a:r>
                      <a:r>
                        <a:rPr lang="ru-RU" sz="2000" dirty="0"/>
                        <a:t>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Основные понятия химии</a:t>
                      </a:r>
                    </a:p>
                    <a:p>
                      <a:r>
                        <a:rPr lang="ru-RU" sz="2400" dirty="0"/>
                        <a:t>(уровень атомно-молекулярных</a:t>
                      </a:r>
                      <a:r>
                        <a:rPr lang="ru-RU" sz="2400" baseline="0" dirty="0"/>
                        <a:t> п</a:t>
                      </a:r>
                      <a:r>
                        <a:rPr lang="ru-RU" sz="2400" dirty="0"/>
                        <a:t>редставлений)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Периодический закон и Периодическая система химических элементов Д.И. Менделеева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1988840"/>
          <a:ext cx="8136135" cy="3505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заданий 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КИМ-2022</a:t>
                      </a:r>
                      <a:r>
                        <a:rPr lang="ru-RU" sz="2000" baseline="0" dirty="0"/>
                        <a:t> и </a:t>
                      </a:r>
                      <a:r>
                        <a:rPr lang="ru-RU" sz="2000" dirty="0"/>
                        <a:t>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Строение вещества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Многообразие химических реакций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Многообразие веществ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Экспериментальная химия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24</a:t>
            </a:r>
            <a:r>
              <a:rPr lang="ru-RU" dirty="0"/>
              <a:t> задания</a:t>
            </a:r>
          </a:p>
          <a:p>
            <a:endParaRPr lang="ru-RU" dirty="0"/>
          </a:p>
          <a:p>
            <a:r>
              <a:rPr lang="ru-RU" dirty="0"/>
              <a:t>№ 1-19 – Часть 1. Задания с кратким ответом в виде числа, последовательности цифр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24</a:t>
            </a:r>
          </a:p>
          <a:p>
            <a:pPr marL="109728" indent="0">
              <a:buNone/>
            </a:pPr>
            <a:endParaRPr lang="ru-RU" dirty="0"/>
          </a:p>
          <a:p>
            <a:r>
              <a:rPr lang="ru-RU" dirty="0"/>
              <a:t>№ 20-22 – Часть 2. Задания с развернутым ответом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10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dirty="0"/>
              <a:t>№ 23, 24 – Часть 2. Задания с развернутым ответом, которые предполагают выполнение реального химического эксперимента и оформление его результатов</a:t>
            </a:r>
          </a:p>
          <a:p>
            <a:pPr lvl="1">
              <a:buNone/>
            </a:pPr>
            <a:r>
              <a:rPr lang="ru-RU" sz="2800" dirty="0"/>
              <a:t>Максимальное количество баллов – 6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accent2"/>
                </a:solidFill>
              </a:rPr>
              <a:t>Строение атома. Физический смысл номера химического элемента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2852936"/>
            <a:ext cx="25557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/>
              <a:t>В сравнении с КИМ-2020 теперь нужно вписать в поле ответа цифровые значения, которые соответствуют условию задания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3068959"/>
            <a:ext cx="6053841" cy="309634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43136"/>
            <a:ext cx="8697144" cy="4325112"/>
          </a:xfrm>
        </p:spPr>
        <p:txBody>
          <a:bodyPr>
            <a:normAutofit/>
          </a:bodyPr>
          <a:lstStyle/>
          <a:p>
            <a:pPr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accent2"/>
                </a:solidFill>
              </a:rPr>
              <a:t>Закономерности изменения свойств атомов химических элементов и их соединений на основе положения в ПСХЭ и строения атома</a:t>
            </a:r>
          </a:p>
          <a:p>
            <a:pPr lvl="1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В сравнении с КИМ-2020 теперь нужно вписать в поле ответа цифровые значения, которые соответствуют условию задания</a:t>
            </a:r>
          </a:p>
          <a:p>
            <a:pPr indent="0" algn="just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509120"/>
            <a:ext cx="6867039" cy="198462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accent2"/>
                </a:solidFill>
              </a:rPr>
              <a:t>Валентность. Степень окисления химических элементов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2924944"/>
            <a:ext cx="6336704" cy="327899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6228184" y="2703016"/>
            <a:ext cx="2699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 algn="r">
              <a:buClr>
                <a:srgbClr val="740000"/>
              </a:buClr>
            </a:pPr>
            <a:r>
              <a:rPr lang="ru-RU" sz="2400" dirty="0"/>
              <a:t>В КИМ-2022 задание стало повышенного уровня и формата на установление соответствия между позициями двух множеств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accent2"/>
                </a:solidFill>
              </a:rPr>
              <a:t>Строение веществ. Химическая связь</a:t>
            </a:r>
          </a:p>
          <a:p>
            <a:pPr marL="292608" lvl="1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Задание на выбор двух ответов из предложенных в перечне пяти вариантов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356992"/>
            <a:ext cx="6051977" cy="284606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6372200" y="3573016"/>
            <a:ext cx="2520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 algn="r">
              <a:buClr>
                <a:srgbClr val="740000"/>
              </a:buClr>
            </a:pPr>
            <a:r>
              <a:rPr lang="ru-RU" sz="2400" dirty="0"/>
              <a:t>В КИМ-2020 задание не предполагало </a:t>
            </a:r>
            <a:r>
              <a:rPr lang="ru-RU" sz="2400" dirty="0" err="1"/>
              <a:t>множествен-ный</a:t>
            </a:r>
            <a:r>
              <a:rPr lang="ru-RU" sz="2400" dirty="0"/>
              <a:t> выбор ответа</a:t>
            </a: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№8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accent2"/>
                </a:solidFill>
              </a:rPr>
              <a:t>Химические свойства простых веществ.  Химические свойства оксидов</a:t>
            </a:r>
          </a:p>
          <a:p>
            <a:pPr marL="292608" lvl="1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Задание на выбор двух ответов из предложенных в перечне пяти вариантов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645024"/>
            <a:ext cx="6278574" cy="2736304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6372200" y="3573016"/>
            <a:ext cx="2520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 algn="r">
              <a:buClr>
                <a:srgbClr val="740000"/>
              </a:buClr>
            </a:pPr>
            <a:r>
              <a:rPr lang="ru-RU" sz="2400" dirty="0"/>
              <a:t>В КИМ-2020 задание не предполагало </a:t>
            </a:r>
            <a:r>
              <a:rPr lang="ru-RU" sz="2400" dirty="0" err="1"/>
              <a:t>множествен-ный</a:t>
            </a:r>
            <a:r>
              <a:rPr lang="ru-RU" sz="2400" dirty="0"/>
              <a:t> выбор ответа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accent2"/>
                </a:solidFill>
              </a:rPr>
              <a:t>Химические свойства простых и сложных веществ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57908" y="2924944"/>
            <a:ext cx="6211033" cy="3468241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0" y="3068960"/>
            <a:ext cx="23397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>
              <a:spcBef>
                <a:spcPts val="300"/>
              </a:spcBef>
              <a:buClr>
                <a:srgbClr val="99987F"/>
              </a:buClr>
            </a:pPr>
            <a:r>
              <a:rPr lang="ru-RU" sz="2400" dirty="0">
                <a:solidFill>
                  <a:prstClr val="black"/>
                </a:solidFill>
              </a:rPr>
              <a:t>В КИМ-2020 задание проверяло знания химических свойств оксидов</a:t>
            </a:r>
            <a:endParaRPr lang="ru-RU" sz="2400" dirty="0">
              <a:solidFill>
                <a:srgbClr val="74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В заданиях №2 и 3 нужно вписать в поле ответа цифровые значения, которые соответствуют условию задания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В заданиях №5 и 8 требуется выбрать одно или несколько верных утверждений из предложенных в перечне</a:t>
            </a:r>
          </a:p>
          <a:p>
            <a:pPr lvl="0"/>
            <a:endParaRPr lang="ru-RU" dirty="0"/>
          </a:p>
          <a:p>
            <a:r>
              <a:rPr lang="ru-RU" dirty="0"/>
              <a:t>В заданиях №4 и 12 нужно установить соответствие между позициями двух множеств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accent2"/>
                </a:solidFill>
              </a:rPr>
              <a:t>Химические свойства простых и сложных веществ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72200" y="3501008"/>
            <a:ext cx="248376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 algn="r">
              <a:buClr>
                <a:srgbClr val="740000"/>
              </a:buClr>
            </a:pPr>
            <a:r>
              <a:rPr lang="ru-RU" sz="2600" dirty="0"/>
              <a:t>Задание объединило задания №10 и 11 КИМ-2020</a:t>
            </a:r>
          </a:p>
          <a:p>
            <a:pPr marL="292608" lvl="1" algn="r">
              <a:buClr>
                <a:srgbClr val="740000"/>
              </a:buClr>
            </a:pPr>
            <a:endParaRPr lang="ru-RU" sz="2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972686"/>
            <a:ext cx="6480720" cy="3281507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accent2"/>
                </a:solidFill>
              </a:rPr>
              <a:t>Классификация химических реакций по различным признакам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164288" y="3212976"/>
            <a:ext cx="169168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В  заданиях части 1 КИМ-2020 подобного задания не было 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140968"/>
            <a:ext cx="6955882" cy="278891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chemeClr val="accent2"/>
                </a:solidFill>
              </a:rPr>
              <a:t>Химические реакции. Химические уравнения. Сохранение массы веществ при химических реакциях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356992"/>
            <a:ext cx="6086475" cy="320040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6372200" y="3501008"/>
            <a:ext cx="248376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 algn="r">
              <a:buClr>
                <a:srgbClr val="740000"/>
              </a:buClr>
            </a:pPr>
            <a:r>
              <a:rPr lang="ru-RU" sz="2600" dirty="0"/>
              <a:t>Задание объединило задания №12 и 13 КИМ-2020</a:t>
            </a:r>
          </a:p>
          <a:p>
            <a:pPr marL="292608" lvl="1" algn="r">
              <a:buClr>
                <a:srgbClr val="740000"/>
              </a:buClr>
            </a:pPr>
            <a:endParaRPr lang="ru-RU" sz="26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№16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dirty="0">
                <a:solidFill>
                  <a:schemeClr val="accent2"/>
                </a:solidFill>
              </a:rPr>
              <a:t>Правила безопасной работы в школьной лаборатории. Проблемы безопасного использования веществ и химических реакций в повседневной жизни. Химическое загрязнение окружающей среды и его последствия. Человек в мире веществ, материалов и химических реакций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№16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1916832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>
              <a:buClr>
                <a:srgbClr val="740000"/>
              </a:buClr>
            </a:pPr>
            <a:r>
              <a:rPr lang="ru-RU" sz="2800" dirty="0"/>
              <a:t>Задание на выбор одного или нескольких верных утверждений из предложенных в перечне пяти вариантов</a:t>
            </a:r>
          </a:p>
          <a:p>
            <a:pPr marL="292608" lvl="1">
              <a:buClr>
                <a:srgbClr val="740000"/>
              </a:buClr>
            </a:pP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3356992"/>
            <a:ext cx="169168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accent2"/>
                </a:solidFill>
              </a:rPr>
              <a:t>В  заданиях части 1 КИМ-2020 подобного задания не было 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56992"/>
            <a:ext cx="6408712" cy="3000094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3976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2022,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2021</a:t>
                      </a:r>
                      <a:r>
                        <a:rPr lang="ru-RU" sz="2400" baseline="0" dirty="0"/>
                        <a:t> г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2020 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15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17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Задание №9 сделали повышенного уровня и переориентировали на проверку знаний химических свойств простых и сложных веществ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Задание №10 объединило задания №10 и 11 КИМ-2020</a:t>
            </a:r>
          </a:p>
          <a:p>
            <a:pPr lvl="0"/>
            <a:endParaRPr lang="ru-RU" dirty="0"/>
          </a:p>
          <a:p>
            <a:pPr lvl="0"/>
            <a:r>
              <a:rPr lang="ru-RU" dirty="0"/>
              <a:t>Задание №12 объединило задания №12 и 13 КИМ-2020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r>
              <a:rPr lang="ru-RU" dirty="0"/>
              <a:t>Включили в часть 1 новое задание №11 на знание классификации химических реакций по различным признакам:</a:t>
            </a:r>
          </a:p>
          <a:p>
            <a:pPr>
              <a:buFontTx/>
              <a:buChar char="-"/>
            </a:pPr>
            <a:r>
              <a:rPr lang="ru-RU" dirty="0"/>
              <a:t>количеству и составу исходных и полученных веществ;</a:t>
            </a:r>
          </a:p>
          <a:p>
            <a:pPr>
              <a:buFontTx/>
              <a:buChar char="-"/>
            </a:pPr>
            <a:r>
              <a:rPr lang="ru-RU" dirty="0"/>
              <a:t>изменению степеней окисления химических элементов</a:t>
            </a:r>
          </a:p>
          <a:p>
            <a:pPr>
              <a:buFontTx/>
              <a:buChar char="-"/>
            </a:pPr>
            <a:r>
              <a:rPr lang="ru-RU" dirty="0"/>
              <a:t>поглощению и выделению энергии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43136"/>
            <a:ext cx="8496944" cy="4325112"/>
          </a:xfrm>
        </p:spPr>
        <p:txBody>
          <a:bodyPr>
            <a:noAutofit/>
          </a:bodyPr>
          <a:lstStyle/>
          <a:p>
            <a:r>
              <a:rPr lang="ru-RU" dirty="0"/>
              <a:t>Включили в часть 1 новое задание №16 на знание:</a:t>
            </a:r>
          </a:p>
          <a:p>
            <a:pPr>
              <a:buFontTx/>
              <a:buChar char="-"/>
            </a:pPr>
            <a:r>
              <a:rPr lang="ru-RU" dirty="0"/>
              <a:t>правил безопасной работы в лаборатории;</a:t>
            </a:r>
          </a:p>
          <a:p>
            <a:pPr>
              <a:buFontTx/>
              <a:buChar char="-"/>
            </a:pPr>
            <a:r>
              <a:rPr lang="ru-RU" dirty="0"/>
              <a:t>принципов разделения смесей и очистки веществ;</a:t>
            </a:r>
          </a:p>
          <a:p>
            <a:pPr>
              <a:buFontTx/>
              <a:buChar char="-"/>
            </a:pPr>
            <a:r>
              <a:rPr lang="ru-RU" dirty="0"/>
              <a:t>приготовления растворов;</a:t>
            </a:r>
          </a:p>
          <a:p>
            <a:pPr>
              <a:buFontTx/>
              <a:buChar char="-"/>
            </a:pPr>
            <a:r>
              <a:rPr lang="ru-RU" dirty="0"/>
              <a:t>последствий химических загрязнений;</a:t>
            </a:r>
          </a:p>
          <a:p>
            <a:pPr>
              <a:buFontTx/>
              <a:buChar char="-"/>
            </a:pPr>
            <a:r>
              <a:rPr lang="ru-RU" dirty="0"/>
              <a:t>проблем безопасного использования веществ и химических реакций в повседневной жизни и др.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часа(180 минут)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4 часа 30 минут(270 минут)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43136"/>
            <a:ext cx="9144000" cy="4325112"/>
          </a:xfrm>
        </p:spPr>
        <p:txBody>
          <a:bodyPr>
            <a:noAutofit/>
          </a:bodyPr>
          <a:lstStyle/>
          <a:p>
            <a:r>
              <a:rPr lang="ru-RU" dirty="0"/>
              <a:t>Периодическая система химических элементов Д.И. Менделеева</a:t>
            </a:r>
          </a:p>
          <a:p>
            <a:r>
              <a:rPr lang="ru-RU" dirty="0"/>
              <a:t>Таблица растворимости солей, кислот и оснований в воде</a:t>
            </a:r>
          </a:p>
          <a:p>
            <a:r>
              <a:rPr lang="ru-RU" dirty="0"/>
              <a:t>Электрохимический ряд напряжений металлов</a:t>
            </a:r>
          </a:p>
          <a:p>
            <a:r>
              <a:rPr lang="ru-RU" dirty="0"/>
              <a:t>Непрограммируемый калькулятор</a:t>
            </a:r>
          </a:p>
          <a:p>
            <a:r>
              <a:rPr lang="ru-RU" dirty="0"/>
              <a:t>Лабораторное оборудование</a:t>
            </a:r>
          </a:p>
          <a:p>
            <a:pPr lvl="1">
              <a:buNone/>
            </a:pPr>
            <a:r>
              <a:rPr lang="ru-RU" dirty="0"/>
              <a:t>Для проведения  химических  опытов</a:t>
            </a:r>
          </a:p>
          <a:p>
            <a:r>
              <a:rPr lang="ru-RU" dirty="0"/>
              <a:t>Индивидуальный комплект химических реактивов и оборудования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40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902</TotalTime>
  <Words>759</Words>
  <Application>Microsoft Office PowerPoint</Application>
  <PresentationFormat>Экран (4:3)</PresentationFormat>
  <Paragraphs>166</Paragraphs>
  <Slides>25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Calibri</vt:lpstr>
      <vt:lpstr>Georgia</vt:lpstr>
      <vt:lpstr>Trebuchet MS</vt:lpstr>
      <vt:lpstr>Wingdings 2</vt:lpstr>
      <vt:lpstr>Городская</vt:lpstr>
      <vt:lpstr>ОГЭ-2022  по химии</vt:lpstr>
      <vt:lpstr>Изменения в КИМ ОГЭ-2022</vt:lpstr>
      <vt:lpstr>Изменения в КИМ ОГЭ-2022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Задания</vt:lpstr>
      <vt:lpstr>Задание №2</vt:lpstr>
      <vt:lpstr>Задание №3</vt:lpstr>
      <vt:lpstr>Задание №4</vt:lpstr>
      <vt:lpstr>Задание №5</vt:lpstr>
      <vt:lpstr>Задание №8</vt:lpstr>
      <vt:lpstr>Задание №9</vt:lpstr>
      <vt:lpstr>Задание №10</vt:lpstr>
      <vt:lpstr>Задание №11</vt:lpstr>
      <vt:lpstr>Задание №12</vt:lpstr>
      <vt:lpstr>Задание №16</vt:lpstr>
      <vt:lpstr>Задание №16</vt:lpstr>
      <vt:lpstr>Сравнение КИМ-2022 с КИМ-2020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179</cp:revision>
  <dcterms:created xsi:type="dcterms:W3CDTF">2020-08-31T10:23:09Z</dcterms:created>
  <dcterms:modified xsi:type="dcterms:W3CDTF">2021-11-10T08:36:38Z</dcterms:modified>
</cp:coreProperties>
</file>